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6" r:id="rId16"/>
    <p:sldId id="297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62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1F33-B2E2-49A9-9EC4-03975FF13B9E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2E7E1-D47C-4949-BE94-0E61EB6AC2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Vector Calculus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Deriavative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5681" t="14583" r="12738" b="12500"/>
          <a:stretch>
            <a:fillRect/>
          </a:stretch>
        </p:blipFill>
        <p:spPr bwMode="auto">
          <a:xfrm>
            <a:off x="533400" y="1295400"/>
            <a:ext cx="792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Taylor Series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25403" t="31250" r="18960" b="15625"/>
          <a:stretch>
            <a:fillRect/>
          </a:stretch>
        </p:blipFill>
        <p:spPr bwMode="auto">
          <a:xfrm>
            <a:off x="533400" y="914400"/>
            <a:ext cx="8153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 l="12518" t="29167" r="17789" b="28125"/>
          <a:stretch>
            <a:fillRect/>
          </a:stretch>
        </p:blipFill>
        <p:spPr bwMode="auto">
          <a:xfrm>
            <a:off x="533400" y="4101353"/>
            <a:ext cx="8305800" cy="268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Taylor Series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2884" t="51042" r="29722" b="25000"/>
          <a:stretch>
            <a:fillRect/>
          </a:stretch>
        </p:blipFill>
        <p:spPr bwMode="auto">
          <a:xfrm>
            <a:off x="609600" y="1600200"/>
            <a:ext cx="8153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29000"/>
            <a:ext cx="7772400" cy="1571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156712"/>
            <a:ext cx="7924800" cy="1409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4012" t="14583" r="34993" b="9375"/>
          <a:stretch>
            <a:fillRect/>
          </a:stretch>
        </p:blipFill>
        <p:spPr bwMode="auto">
          <a:xfrm>
            <a:off x="914400" y="275409"/>
            <a:ext cx="7391400" cy="6277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Taylor Polynomials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5813" t="53125" r="32064" b="8333"/>
          <a:stretch>
            <a:fillRect/>
          </a:stretch>
        </p:blipFill>
        <p:spPr bwMode="auto">
          <a:xfrm>
            <a:off x="609600" y="1752600"/>
            <a:ext cx="8077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Series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6852" t="12500" r="13324" b="10417"/>
          <a:stretch>
            <a:fillRect/>
          </a:stretch>
        </p:blipFill>
        <p:spPr bwMode="auto">
          <a:xfrm>
            <a:off x="609600" y="1295400"/>
            <a:ext cx="8077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8067" t="36458" r="15081" b="15625"/>
          <a:stretch>
            <a:fillRect/>
          </a:stretch>
        </p:blipFill>
        <p:spPr bwMode="auto">
          <a:xfrm>
            <a:off x="533400" y="990600"/>
            <a:ext cx="79943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Differentiation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4597" t="45833" r="34407" b="23958"/>
          <a:stretch>
            <a:fillRect/>
          </a:stretch>
        </p:blipFill>
        <p:spPr bwMode="auto">
          <a:xfrm>
            <a:off x="572814" y="1066800"/>
            <a:ext cx="8037786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4597" t="33333" r="34993" b="32292"/>
          <a:stretch>
            <a:fillRect/>
          </a:stretch>
        </p:blipFill>
        <p:spPr bwMode="auto">
          <a:xfrm>
            <a:off x="609600" y="990600"/>
            <a:ext cx="7924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l="31845" t="35417" r="27745" b="45833"/>
          <a:stretch>
            <a:fillRect/>
          </a:stretch>
        </p:blipFill>
        <p:spPr bwMode="auto">
          <a:xfrm>
            <a:off x="609600" y="3505200"/>
            <a:ext cx="7848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Partial Differentiation and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6398" t="23958" r="18594" b="4167"/>
          <a:stretch>
            <a:fillRect/>
          </a:stretch>
        </p:blipFill>
        <p:spPr bwMode="auto">
          <a:xfrm>
            <a:off x="304800" y="990600"/>
            <a:ext cx="8458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27745" t="48958" r="22474" b="29167"/>
          <a:stretch>
            <a:fillRect/>
          </a:stretch>
        </p:blipFill>
        <p:spPr bwMode="auto">
          <a:xfrm>
            <a:off x="1676400" y="5029200"/>
            <a:ext cx="6477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Many algorithms in machine learning optimize an objective function with respect to a set of desired model parameters that control how well a model explains the data:</a:t>
            </a:r>
          </a:p>
          <a:p>
            <a:r>
              <a:rPr lang="en-US" dirty="0" smtClean="0"/>
              <a:t>Finding good parameters can be phrased as an optimization problem.</a:t>
            </a:r>
          </a:p>
          <a:p>
            <a:r>
              <a:rPr lang="en-US" dirty="0" smtClean="0"/>
              <a:t>Examples include: (</a:t>
            </a:r>
            <a:r>
              <a:rPr lang="en-US" dirty="0" err="1" smtClean="0"/>
              <a:t>i</a:t>
            </a:r>
            <a:r>
              <a:rPr lang="en-US" dirty="0" smtClean="0"/>
              <a:t>) linear regression, where we look at curve-fitting problems and optimize linear weight parameters to maximize the likelihood.</a:t>
            </a:r>
          </a:p>
          <a:p>
            <a:r>
              <a:rPr lang="en-US" dirty="0" smtClean="0"/>
              <a:t>(ii) neural-network auto-encoders for dimensionality reduction and data compression, where the parameters are the weights and biases of each layer, and where we minimize a reconstruction error by repeated application of the chain rule; and</a:t>
            </a:r>
          </a:p>
          <a:p>
            <a:r>
              <a:rPr lang="en-US" dirty="0" smtClean="0"/>
              <a:t>(iii) Gaussian mixture models for modeling data distributions, where we optimize the location and shape parameters of each mixture component to maximize the likelihood of the model.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Partial Differentiation and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7526" t="56250" r="22694" b="26042"/>
          <a:stretch>
            <a:fillRect/>
          </a:stretch>
        </p:blipFill>
        <p:spPr bwMode="auto">
          <a:xfrm>
            <a:off x="533400" y="1676400"/>
            <a:ext cx="7924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 l="17789" t="59375" r="32431" b="26042"/>
          <a:stretch>
            <a:fillRect/>
          </a:stretch>
        </p:blipFill>
        <p:spPr bwMode="auto">
          <a:xfrm>
            <a:off x="609600" y="3048000"/>
            <a:ext cx="7848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 l="18375" t="59375" r="31845" b="10417"/>
          <a:stretch>
            <a:fillRect/>
          </a:stretch>
        </p:blipFill>
        <p:spPr bwMode="auto">
          <a:xfrm>
            <a:off x="457200" y="4114800"/>
            <a:ext cx="8229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7570" t="15625" r="32650" b="37500"/>
          <a:stretch>
            <a:fillRect/>
          </a:stretch>
        </p:blipFill>
        <p:spPr bwMode="auto">
          <a:xfrm>
            <a:off x="533400" y="13716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5095" t="15625" r="12738" b="26042"/>
          <a:stretch>
            <a:fillRect/>
          </a:stretch>
        </p:blipFill>
        <p:spPr bwMode="auto">
          <a:xfrm>
            <a:off x="457200" y="15240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47438" t="61458" r="13909" b="15625"/>
          <a:stretch>
            <a:fillRect/>
          </a:stretch>
        </p:blipFill>
        <p:spPr bwMode="auto">
          <a:xfrm>
            <a:off x="457200" y="3810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13104" t="40625" r="31259" b="28125"/>
          <a:stretch>
            <a:fillRect/>
          </a:stretch>
        </p:blipFill>
        <p:spPr bwMode="auto">
          <a:xfrm>
            <a:off x="457200" y="2514600"/>
            <a:ext cx="8229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3470" t="38021" r="18594" b="14583"/>
          <a:stretch>
            <a:fillRect/>
          </a:stretch>
        </p:blipFill>
        <p:spPr bwMode="auto">
          <a:xfrm>
            <a:off x="533400" y="5334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Gradients of Vector-Valued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4056" t="19792" r="30893" b="23958"/>
          <a:stretch>
            <a:fillRect/>
          </a:stretch>
        </p:blipFill>
        <p:spPr bwMode="auto">
          <a:xfrm>
            <a:off x="533400" y="1164077"/>
            <a:ext cx="8001000" cy="485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Gradients of Vector-Valued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4597" t="12500" r="19180" b="4167"/>
          <a:stretch>
            <a:fillRect/>
          </a:stretch>
        </p:blipFill>
        <p:spPr bwMode="auto">
          <a:xfrm>
            <a:off x="457200" y="1143000"/>
            <a:ext cx="8229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err="1" smtClean="0"/>
              <a:t>Jacobian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5769" t="13542" r="19180" b="17708"/>
          <a:stretch>
            <a:fillRect/>
          </a:stretch>
        </p:blipFill>
        <p:spPr bwMode="auto">
          <a:xfrm>
            <a:off x="457200" y="11430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Jacobian</a:t>
            </a:r>
            <a:r>
              <a:rPr lang="en-US" dirty="0" smtClean="0"/>
              <a:t> is used to compute area of parallelogram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5725" t="12500" r="12738" b="6250"/>
          <a:stretch>
            <a:fillRect/>
          </a:stretch>
        </p:blipFill>
        <p:spPr bwMode="auto">
          <a:xfrm>
            <a:off x="228600" y="12192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8653" t="10417" r="21523" b="52083"/>
          <a:stretch>
            <a:fillRect/>
          </a:stretch>
        </p:blipFill>
        <p:spPr bwMode="auto">
          <a:xfrm>
            <a:off x="457200" y="533400"/>
            <a:ext cx="7924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25403" t="17708" r="19546" b="70834"/>
          <a:stretch>
            <a:fillRect/>
          </a:stretch>
        </p:blipFill>
        <p:spPr bwMode="auto">
          <a:xfrm>
            <a:off x="685800" y="3581400"/>
            <a:ext cx="7620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These </a:t>
            </a:r>
            <a:r>
              <a:rPr lang="en-US" sz="2800" dirty="0"/>
              <a:t>problems, which we typically</a:t>
            </a:r>
            <a:br>
              <a:rPr lang="en-US" sz="2800" dirty="0"/>
            </a:br>
            <a:r>
              <a:rPr lang="en-US" sz="2800" dirty="0"/>
              <a:t>solve by using optimization algorithms that exploit gradient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13690" t="31250" r="30673" b="21875"/>
          <a:stretch>
            <a:fillRect/>
          </a:stretch>
        </p:blipFill>
        <p:spPr bwMode="auto">
          <a:xfrm>
            <a:off x="1066800" y="1828800"/>
            <a:ext cx="7239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5183" t="29167" r="18594" b="10417"/>
          <a:stretch>
            <a:fillRect/>
          </a:stretch>
        </p:blipFill>
        <p:spPr bwMode="auto">
          <a:xfrm>
            <a:off x="457200" y="228600"/>
            <a:ext cx="8077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25769" t="11458" r="20351" b="59375"/>
          <a:stretch>
            <a:fillRect/>
          </a:stretch>
        </p:blipFill>
        <p:spPr bwMode="auto">
          <a:xfrm>
            <a:off x="457200" y="4572000"/>
            <a:ext cx="8153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1713" t="15625" r="18594" b="39583"/>
          <a:stretch>
            <a:fillRect/>
          </a:stretch>
        </p:blipFill>
        <p:spPr bwMode="auto">
          <a:xfrm>
            <a:off x="381000" y="1371600"/>
            <a:ext cx="8305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Higher-Order Derivative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5183" t="18750" r="18594" b="17708"/>
          <a:stretch>
            <a:fillRect/>
          </a:stretch>
        </p:blipFill>
        <p:spPr bwMode="auto">
          <a:xfrm>
            <a:off x="457200" y="15240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The Hessian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5768" t="26042" r="24451" b="65625"/>
          <a:stretch>
            <a:fillRect/>
          </a:stretch>
        </p:blipFill>
        <p:spPr bwMode="auto">
          <a:xfrm>
            <a:off x="685800" y="1066800"/>
            <a:ext cx="769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 l="14861" t="20833" r="18375" b="5208"/>
          <a:stretch>
            <a:fillRect/>
          </a:stretch>
        </p:blipFill>
        <p:spPr bwMode="auto">
          <a:xfrm>
            <a:off x="609600" y="1524000"/>
            <a:ext cx="7772400" cy="286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 l="5857" t="12500" r="30893" b="45833"/>
          <a:stretch>
            <a:fillRect/>
          </a:stretch>
        </p:blipFill>
        <p:spPr bwMode="auto">
          <a:xfrm>
            <a:off x="457200" y="4495800"/>
            <a:ext cx="7696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Linearization and Multivariate Taylor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3470" t="39583" r="29722" b="14583"/>
          <a:stretch>
            <a:fillRect/>
          </a:stretch>
        </p:blipFill>
        <p:spPr bwMode="auto">
          <a:xfrm>
            <a:off x="533400" y="1295400"/>
            <a:ext cx="823133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1713" t="33333" r="19180" b="6250"/>
          <a:stretch>
            <a:fillRect/>
          </a:stretch>
        </p:blipFill>
        <p:spPr bwMode="auto">
          <a:xfrm>
            <a:off x="457200" y="14478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11713" t="13542" r="18009" b="16667"/>
          <a:stretch>
            <a:fillRect/>
          </a:stretch>
        </p:blipFill>
        <p:spPr bwMode="auto">
          <a:xfrm>
            <a:off x="381000" y="609600"/>
            <a:ext cx="838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 l="25403" t="11458" r="18960" b="56250"/>
          <a:stretch>
            <a:fillRect/>
          </a:stretch>
        </p:blipFill>
        <p:spPr bwMode="auto">
          <a:xfrm>
            <a:off x="457200" y="4343400"/>
            <a:ext cx="8229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3470" t="11458" r="29722" b="9375"/>
          <a:stretch>
            <a:fillRect/>
          </a:stretch>
        </p:blipFill>
        <p:spPr bwMode="auto">
          <a:xfrm>
            <a:off x="457200" y="533400"/>
            <a:ext cx="8305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 l="11347" t="29167" r="30673" b="50000"/>
          <a:stretch>
            <a:fillRect/>
          </a:stretch>
        </p:blipFill>
        <p:spPr bwMode="auto">
          <a:xfrm>
            <a:off x="457200" y="4724400"/>
            <a:ext cx="8305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on Taylor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13470" t="10417" r="29722" b="28125"/>
          <a:stretch>
            <a:fillRect/>
          </a:stretch>
        </p:blipFill>
        <p:spPr bwMode="auto">
          <a:xfrm>
            <a:off x="457200" y="10668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25183" t="12500" r="18594" b="4167"/>
          <a:stretch>
            <a:fillRect/>
          </a:stretch>
        </p:blipFill>
        <p:spPr bwMode="auto">
          <a:xfrm>
            <a:off x="457200" y="228600"/>
            <a:ext cx="8229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to this </a:t>
            </a:r>
            <a:r>
              <a:rPr lang="en-US" dirty="0" smtClean="0"/>
              <a:t>vector calculus </a:t>
            </a:r>
            <a:r>
              <a:rPr lang="en-US" dirty="0"/>
              <a:t>is the concept of a function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 function f </a:t>
            </a:r>
            <a:r>
              <a:rPr lang="en-US" dirty="0" smtClean="0"/>
              <a:t>is a </a:t>
            </a:r>
            <a:r>
              <a:rPr lang="en-US" dirty="0"/>
              <a:t>quantity that relates two quantities to each other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These quantities </a:t>
            </a:r>
            <a:r>
              <a:rPr lang="en-US" dirty="0"/>
              <a:t>are typically inputs x </a:t>
            </a:r>
            <a:r>
              <a:rPr lang="el-GR" dirty="0" smtClean="0"/>
              <a:t>ϵ</a:t>
            </a:r>
            <a:r>
              <a:rPr lang="en-US" dirty="0" smtClean="0"/>
              <a:t> </a:t>
            </a:r>
            <a:r>
              <a:rPr lang="en-US" dirty="0"/>
              <a:t>R</a:t>
            </a:r>
            <a:r>
              <a:rPr lang="en-US" baseline="30000" dirty="0"/>
              <a:t>D</a:t>
            </a:r>
            <a:r>
              <a:rPr lang="en-US" dirty="0"/>
              <a:t> and targets (function values) f(x</a:t>
            </a:r>
            <a:r>
              <a:rPr lang="en-US" dirty="0" smtClean="0"/>
              <a:t>), which </a:t>
            </a:r>
            <a:r>
              <a:rPr lang="en-US" dirty="0"/>
              <a:t>we assume are real-valued if not stated otherwise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Here R</a:t>
            </a:r>
            <a:r>
              <a:rPr lang="en-US" baseline="30000" dirty="0"/>
              <a:t>D</a:t>
            </a:r>
            <a:r>
              <a:rPr lang="en-US" dirty="0"/>
              <a:t> is </a:t>
            </a:r>
            <a:r>
              <a:rPr lang="en-US" dirty="0" smtClean="0"/>
              <a:t>the </a:t>
            </a:r>
            <a:r>
              <a:rPr lang="en-US" i="1" dirty="0" smtClean="0"/>
              <a:t>domain </a:t>
            </a:r>
            <a:r>
              <a:rPr lang="en-US" i="1" dirty="0"/>
              <a:t>of f, and the function values f(x) are the image/</a:t>
            </a:r>
            <a:r>
              <a:rPr lang="en-US" i="1" dirty="0" err="1"/>
              <a:t>codomain</a:t>
            </a:r>
            <a:r>
              <a:rPr lang="en-US" i="1" dirty="0"/>
              <a:t> of f.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24012" t="21875" r="19180" b="9375"/>
          <a:stretch>
            <a:fillRect/>
          </a:stretch>
        </p:blipFill>
        <p:spPr bwMode="auto">
          <a:xfrm>
            <a:off x="381000" y="1143000"/>
            <a:ext cx="8153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12884" t="14583" r="30893" b="36458"/>
          <a:stretch>
            <a:fillRect/>
          </a:stretch>
        </p:blipFill>
        <p:spPr bwMode="auto">
          <a:xfrm>
            <a:off x="457200" y="304800"/>
            <a:ext cx="8229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 l="13690" t="23958" r="30088" b="20833"/>
          <a:stretch>
            <a:fillRect/>
          </a:stretch>
        </p:blipFill>
        <p:spPr bwMode="auto">
          <a:xfrm>
            <a:off x="457200" y="3276600"/>
            <a:ext cx="8229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l="13470" t="13542" r="30893" b="6250"/>
          <a:stretch>
            <a:fillRect/>
          </a:stretch>
        </p:blipFill>
        <p:spPr bwMode="auto">
          <a:xfrm>
            <a:off x="457200" y="381000"/>
            <a:ext cx="8153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Partial Differentiation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2211" t="19792" r="27379" b="22917"/>
          <a:stretch>
            <a:fillRect/>
          </a:stretch>
        </p:blipFill>
        <p:spPr bwMode="auto">
          <a:xfrm>
            <a:off x="914400" y="1676400"/>
            <a:ext cx="6934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1040" t="38542" r="27379" b="14583"/>
          <a:stretch>
            <a:fillRect/>
          </a:stretch>
        </p:blipFill>
        <p:spPr bwMode="auto">
          <a:xfrm>
            <a:off x="457200" y="1600200"/>
            <a:ext cx="8229600" cy="445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of Gradient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9283" t="55208" r="21523" b="13542"/>
          <a:stretch>
            <a:fillRect/>
          </a:stretch>
        </p:blipFill>
        <p:spPr bwMode="auto">
          <a:xfrm>
            <a:off x="457200" y="1828800"/>
            <a:ext cx="8077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b="1" dirty="0"/>
              <a:t>Differentiation of </a:t>
            </a:r>
            <a:r>
              <a:rPr lang="en-US" sz="2800" b="1" dirty="0" err="1"/>
              <a:t>Univariate</a:t>
            </a:r>
            <a:r>
              <a:rPr lang="en-US" sz="2800" b="1" dirty="0"/>
              <a:t> Functions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4012" t="38542" r="27379" b="21875"/>
          <a:stretch>
            <a:fillRect/>
          </a:stretch>
        </p:blipFill>
        <p:spPr bwMode="auto">
          <a:xfrm>
            <a:off x="609600" y="1295400"/>
            <a:ext cx="8001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4597" t="44792" r="29722" b="35416"/>
          <a:stretch>
            <a:fillRect/>
          </a:stretch>
        </p:blipFill>
        <p:spPr bwMode="auto">
          <a:xfrm>
            <a:off x="533400" y="1600200"/>
            <a:ext cx="80772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280</Words>
  <Application>Microsoft Office PowerPoint</Application>
  <PresentationFormat>On-screen Show (4:3)</PresentationFormat>
  <Paragraphs>35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Vector Calculus</vt:lpstr>
      <vt:lpstr>PowerPoint Presentation</vt:lpstr>
      <vt:lpstr>These problems, which we typically solve by using optimization algorithms that exploit gradient information</vt:lpstr>
      <vt:lpstr>PowerPoint Presentation</vt:lpstr>
      <vt:lpstr>Use of Partial Differentiation</vt:lpstr>
      <vt:lpstr>PowerPoint Presentation</vt:lpstr>
      <vt:lpstr>Computation of Gradient</vt:lpstr>
      <vt:lpstr>Differentiation of Univariate Functions</vt:lpstr>
      <vt:lpstr>Derivative</vt:lpstr>
      <vt:lpstr>Deriavative Examples</vt:lpstr>
      <vt:lpstr>Taylor Series</vt:lpstr>
      <vt:lpstr>Taylor Series </vt:lpstr>
      <vt:lpstr>PowerPoint Presentation</vt:lpstr>
      <vt:lpstr>Taylor Polynomials</vt:lpstr>
      <vt:lpstr>Power Series </vt:lpstr>
      <vt:lpstr>PowerPoint Presentation</vt:lpstr>
      <vt:lpstr>Differentiation Rules</vt:lpstr>
      <vt:lpstr>PowerPoint Presentation</vt:lpstr>
      <vt:lpstr>Partial Differentiation and Gradients</vt:lpstr>
      <vt:lpstr>Partial Differentiation and Gradients</vt:lpstr>
      <vt:lpstr>Gradient</vt:lpstr>
      <vt:lpstr>Chain Rules</vt:lpstr>
      <vt:lpstr>PowerPoint Presentation</vt:lpstr>
      <vt:lpstr>PowerPoint Presentation</vt:lpstr>
      <vt:lpstr>Gradients of Vector-Valued Functions</vt:lpstr>
      <vt:lpstr>Gradients of Vector-Valued Functions</vt:lpstr>
      <vt:lpstr>Jacobian</vt:lpstr>
      <vt:lpstr>Jacobian is used to compute area of parallelogram </vt:lpstr>
      <vt:lpstr>PowerPoint Presentation</vt:lpstr>
      <vt:lpstr>PowerPoint Presentation</vt:lpstr>
      <vt:lpstr>PowerPoint Presentation</vt:lpstr>
      <vt:lpstr>Higher-Order Derivative </vt:lpstr>
      <vt:lpstr>The Hessian</vt:lpstr>
      <vt:lpstr>Linearization and Multivariate Taylor Series</vt:lpstr>
      <vt:lpstr>PowerPoint Presentation</vt:lpstr>
      <vt:lpstr>PowerPoint Presentation</vt:lpstr>
      <vt:lpstr>PowerPoint Presentation</vt:lpstr>
      <vt:lpstr>Example on Taylor Series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Dhan</dc:creator>
  <cp:lastModifiedBy>hp</cp:lastModifiedBy>
  <cp:revision>52</cp:revision>
  <dcterms:created xsi:type="dcterms:W3CDTF">2022-08-24T01:39:37Z</dcterms:created>
  <dcterms:modified xsi:type="dcterms:W3CDTF">2023-08-28T06:16:25Z</dcterms:modified>
</cp:coreProperties>
</file>